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3" r:id="rId2"/>
    <p:sldId id="261" r:id="rId3"/>
    <p:sldId id="272" r:id="rId4"/>
    <p:sldId id="257" r:id="rId5"/>
    <p:sldId id="258" r:id="rId6"/>
    <p:sldId id="262" r:id="rId7"/>
    <p:sldId id="264" r:id="rId8"/>
    <p:sldId id="266" r:id="rId9"/>
    <p:sldId id="269" r:id="rId10"/>
    <p:sldId id="267" r:id="rId11"/>
    <p:sldId id="268" r:id="rId12"/>
    <p:sldId id="270" r:id="rId13"/>
    <p:sldId id="271" r:id="rId14"/>
  </p:sldIdLst>
  <p:sldSz cx="12344400" cy="7772400"/>
  <p:notesSz cx="9144000" cy="6858000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624" y="-78"/>
      </p:cViewPr>
      <p:guideLst>
        <p:guide orient="horz" pos="2448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7DDB8-75A1-4D70-B86A-893DC60A0E3F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2063" y="514350"/>
            <a:ext cx="40830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595CB-9128-40B6-84FD-C28884D618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32063" y="514350"/>
            <a:ext cx="40830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3FB23-790C-418E-8BA2-ED96C8F148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32063" y="514350"/>
            <a:ext cx="40830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02D64-5317-43A2-ADED-8C52213EF4B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94374" y="6063223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14350" y="5500533"/>
            <a:ext cx="11418570" cy="1385358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14350" y="4404360"/>
            <a:ext cx="11418570" cy="1036320"/>
          </a:xfrm>
        </p:spPr>
        <p:txBody>
          <a:bodyPr anchor="b"/>
          <a:lstStyle>
            <a:lvl1pPr marL="0" indent="0" algn="l">
              <a:buNone/>
              <a:defRPr sz="2700">
                <a:solidFill>
                  <a:schemeClr val="tx2">
                    <a:shade val="75000"/>
                  </a:schemeClr>
                </a:solidFill>
              </a:defRPr>
            </a:lvl1pPr>
            <a:lvl2pPr marL="509412" indent="0" algn="ctr">
              <a:buNone/>
            </a:lvl2pPr>
            <a:lvl3pPr marL="1018824" indent="0" algn="ctr">
              <a:buNone/>
            </a:lvl3pPr>
            <a:lvl4pPr marL="1528237" indent="0" algn="ctr">
              <a:buNone/>
            </a:lvl4pPr>
            <a:lvl5pPr marL="2037649" indent="0" algn="ctr">
              <a:buNone/>
            </a:lvl5pPr>
            <a:lvl6pPr marL="2547061" indent="0" algn="ctr">
              <a:buNone/>
            </a:lvl6pPr>
            <a:lvl7pPr marL="3056473" indent="0" algn="ctr">
              <a:buNone/>
            </a:lvl7pPr>
            <a:lvl8pPr marL="3565886" indent="0" algn="ctr">
              <a:buNone/>
            </a:lvl8pPr>
            <a:lvl9pPr marL="4075298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1109961" y="7337146"/>
            <a:ext cx="1024585" cy="27980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58300" y="622514"/>
            <a:ext cx="2468880" cy="6631728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622514"/>
            <a:ext cx="8435340" cy="6631728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834890" y="86361"/>
            <a:ext cx="3909060" cy="327448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1109961" y="7337146"/>
            <a:ext cx="1024585" cy="27980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94374" y="3904223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14350" y="1899920"/>
            <a:ext cx="11418570" cy="1381760"/>
          </a:xfrm>
        </p:spPr>
        <p:txBody>
          <a:bodyPr anchor="b"/>
          <a:lstStyle>
            <a:lvl1pPr marL="0" indent="0" algn="r">
              <a:buNone/>
              <a:defRPr sz="22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3642" y="3340030"/>
            <a:ext cx="11727180" cy="1342802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7365" y="518160"/>
            <a:ext cx="11727180" cy="95341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11480" y="1813560"/>
            <a:ext cx="5657850" cy="53543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275070" y="1813560"/>
            <a:ext cx="5863590" cy="53543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11480" y="6131561"/>
            <a:ext cx="11624310" cy="100033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9950" y="755650"/>
            <a:ext cx="5792251" cy="725064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270786" y="755650"/>
            <a:ext cx="5794526" cy="725064"/>
          </a:xfrm>
        </p:spPr>
        <p:txBody>
          <a:bodyPr anchor="ctr"/>
          <a:lstStyle>
            <a:lvl1pPr marL="0" indent="0">
              <a:buNone/>
              <a:defRPr sz="20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9950" y="1491510"/>
            <a:ext cx="5792251" cy="4467331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275785" y="1491510"/>
            <a:ext cx="5789524" cy="4467331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09960" y="7340600"/>
            <a:ext cx="1028700" cy="27980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94374" y="6822441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7365" y="518160"/>
            <a:ext cx="11727180" cy="953414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94374" y="6629000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17220" y="6217921"/>
            <a:ext cx="11418570" cy="590127"/>
          </a:xfrm>
        </p:spPr>
        <p:txBody>
          <a:bodyPr anchor="ctr"/>
          <a:lstStyle>
            <a:lvl1pPr algn="l">
              <a:buNone/>
              <a:defRPr sz="22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17222" y="690880"/>
            <a:ext cx="4061222" cy="5440680"/>
          </a:xfrm>
        </p:spPr>
        <p:txBody>
          <a:bodyPr/>
          <a:lstStyle>
            <a:lvl1pPr marL="0" indent="0">
              <a:buNone/>
              <a:defRPr sz="16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826318" y="690880"/>
            <a:ext cx="7209473" cy="5440680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732020" y="698852"/>
            <a:ext cx="6789420" cy="414528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6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14350" y="5659595"/>
            <a:ext cx="7920990" cy="591926"/>
          </a:xfrm>
        </p:spPr>
        <p:txBody>
          <a:bodyPr anchor="ctr"/>
          <a:lstStyle>
            <a:lvl1pPr algn="l">
              <a:buNone/>
              <a:defRPr sz="22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14350" y="6270980"/>
            <a:ext cx="7920990" cy="870797"/>
          </a:xfrm>
        </p:spPr>
        <p:txBody>
          <a:bodyPr lIns="122259" tIns="0"/>
          <a:lstStyle>
            <a:lvl1pPr marL="0" indent="0">
              <a:buNone/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94374" y="1191019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11480" y="1761385"/>
            <a:ext cx="11727180" cy="5129425"/>
          </a:xfrm>
          <a:prstGeom prst="rect">
            <a:avLst/>
          </a:prstGeom>
        </p:spPr>
        <p:txBody>
          <a:bodyPr vert="horz" lIns="101882" tIns="50941" rIns="101882" bIns="50941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743950" y="86361"/>
            <a:ext cx="3394710" cy="327448"/>
          </a:xfrm>
          <a:prstGeom prst="rect">
            <a:avLst/>
          </a:prstGeom>
        </p:spPr>
        <p:txBody>
          <a:bodyPr vert="horz" lIns="101882" tIns="50941" rIns="101882" bIns="50941"/>
          <a:lstStyle>
            <a:lvl1pPr algn="l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217670" y="86361"/>
            <a:ext cx="4526280" cy="327448"/>
          </a:xfrm>
          <a:prstGeom prst="rect">
            <a:avLst/>
          </a:prstGeom>
        </p:spPr>
        <p:txBody>
          <a:bodyPr vert="horz" lIns="101882" tIns="50941" rIns="101882" bIns="50941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09960" y="7340600"/>
            <a:ext cx="1028700" cy="277072"/>
          </a:xfrm>
          <a:prstGeom prst="rect">
            <a:avLst/>
          </a:prstGeom>
        </p:spPr>
        <p:txBody>
          <a:bodyPr vert="horz" lIns="101882" tIns="50941" rIns="101882" bIns="50941"/>
          <a:lstStyle>
            <a:lvl1pPr algn="r" eaLnBrk="1" latinLnBrk="0" hangingPunct="1">
              <a:defRPr kumimoji="0" sz="13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11480" y="518160"/>
            <a:ext cx="11727180" cy="949960"/>
          </a:xfrm>
          <a:prstGeom prst="rect">
            <a:avLst/>
          </a:prstGeom>
        </p:spPr>
        <p:txBody>
          <a:bodyPr vert="horz" lIns="101882" tIns="50941" rIns="101882" bIns="50941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94374" y="1191019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94374" y="1199052"/>
            <a:ext cx="11650028" cy="2698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1882" tIns="50941" rIns="101882" bIns="50941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82059" indent="-382059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827795" indent="-318383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73531" indent="-25470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700" kern="1200">
          <a:solidFill>
            <a:schemeClr val="tx2"/>
          </a:solidFill>
          <a:latin typeface="+mn-lt"/>
          <a:ea typeface="+mn-ea"/>
          <a:cs typeface="+mn-cs"/>
        </a:defRPr>
      </a:lvl3pPr>
      <a:lvl4pPr marL="1782943" indent="-25470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2292355" indent="-25470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801767" indent="-25470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3311180" indent="-25470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3820592" indent="-25470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8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330004" indent="-254706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reen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12344400" cy="77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676400" y="1219200"/>
            <a:ext cx="7924800" cy="2472756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>
            <a:spAutoFit/>
          </a:bodyPr>
          <a:lstStyle/>
          <a:p>
            <a:pPr algn="ctr"/>
            <a:r>
              <a:rPr lang="bn-BD" sz="154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Nirmala UI" pitchFamily="34" charset="0"/>
              </a:rPr>
              <a:t>স্বাগতম</a:t>
            </a:r>
            <a:endParaRPr lang="en-US" sz="28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oon 1"/>
          <p:cNvSpPr/>
          <p:nvPr/>
        </p:nvSpPr>
        <p:spPr>
          <a:xfrm>
            <a:off x="1337310" y="1468120"/>
            <a:ext cx="2263140" cy="3540760"/>
          </a:xfrm>
          <a:prstGeom prst="moon">
            <a:avLst>
              <a:gd name="adj" fmla="val 875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3" name="Moon 2"/>
          <p:cNvSpPr/>
          <p:nvPr/>
        </p:nvSpPr>
        <p:spPr>
          <a:xfrm flipH="1">
            <a:off x="3703320" y="1468120"/>
            <a:ext cx="2057400" cy="3540760"/>
          </a:xfrm>
          <a:prstGeom prst="moon">
            <a:avLst>
              <a:gd name="adj" fmla="val 87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0" y="3022600"/>
            <a:ext cx="925830" cy="69088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3086100" y="0"/>
            <a:ext cx="925830" cy="86360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3291840" y="6822440"/>
            <a:ext cx="617220" cy="949960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846820" y="2331721"/>
            <a:ext cx="2263140" cy="71843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4000" dirty="0" smtClean="0">
                <a:latin typeface="Nirmala UI" pitchFamily="34" charset="0"/>
                <a:cs typeface="Nirmala UI" pitchFamily="34" charset="0"/>
              </a:rPr>
              <a:t>সূর্যরশ্মি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7200900" y="1725401"/>
            <a:ext cx="390906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0800000">
            <a:off x="7200900" y="2416280"/>
            <a:ext cx="473202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7406640" y="3368042"/>
            <a:ext cx="380619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 flipV="1">
            <a:off x="7715250" y="4490720"/>
            <a:ext cx="380619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733800" y="2677161"/>
            <a:ext cx="1924050" cy="71843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4000" dirty="0" smtClean="0">
                <a:latin typeface="Nirmala UI" pitchFamily="34" charset="0"/>
                <a:cs typeface="Nirmala UI" pitchFamily="34" charset="0"/>
              </a:rPr>
              <a:t>মধ্যাহ্ন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71600" y="2590802"/>
            <a:ext cx="1920240" cy="656875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600" dirty="0" smtClean="0">
                <a:latin typeface="Nirmala UI" pitchFamily="34" charset="0"/>
                <a:cs typeface="Nirmala UI" pitchFamily="34" charset="0"/>
              </a:rPr>
              <a:t>মধ্যরাত্রি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48790" y="5095242"/>
            <a:ext cx="1851660" cy="656875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600" dirty="0" smtClean="0">
                <a:latin typeface="Nirmala UI" pitchFamily="34" charset="0"/>
                <a:cs typeface="Nirmala UI" pitchFamily="34" charset="0"/>
              </a:rPr>
              <a:t>প্রভাত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234440" y="777241"/>
            <a:ext cx="2160270" cy="71843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4000" dirty="0" smtClean="0">
                <a:latin typeface="Nirmala UI" pitchFamily="34" charset="0"/>
                <a:cs typeface="Nirmala UI" pitchFamily="34" charset="0"/>
              </a:rPr>
              <a:t>সন্ধ্যা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57850" y="431802"/>
            <a:ext cx="5143500" cy="656875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600" dirty="0" smtClean="0">
                <a:latin typeface="Nirmala UI" pitchFamily="34" charset="0"/>
                <a:cs typeface="Nirmala UI" pitchFamily="34" charset="0"/>
              </a:rPr>
              <a:t>কর্ম পত্র -২    জোড়ায় </a:t>
            </a:r>
            <a:endParaRPr lang="en-US" sz="36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833 0.1276 L 0.00833 -0.2052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666 0.00023 L -0.18334 0.00023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7083 -0.02219 L 0.17917 -0.0221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417 -0.22192 L 0.00417 0.1109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13333 0.01133 L -0.11667 0.0115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2916 -2.31623E-6 L -0.22084 -2.31623E-6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34" grpId="0" animBg="1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3140" y="863600"/>
            <a:ext cx="6892290" cy="1610982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9800" dirty="0" smtClean="0">
                <a:latin typeface="Nirmala UI" pitchFamily="34" charset="0"/>
                <a:cs typeface="Nirmala UI" pitchFamily="34" charset="0"/>
              </a:rPr>
              <a:t>মূল্যায়নঃ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4350" y="3108960"/>
            <a:ext cx="11315700" cy="3365309"/>
          </a:xfrm>
          <a:prstGeom prst="rect">
            <a:avLst/>
          </a:prstGeom>
          <a:solidFill>
            <a:srgbClr val="00B05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১। আহ্নিক গতির কারণ কি ?</a:t>
            </a:r>
          </a:p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২। পৃথিবীর নিজ মেরু  ওপর একবার  পাক খেতে  কতদিন সময় লাগে।  </a:t>
            </a:r>
          </a:p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৩। দিনরাত্রি  কেন হয় ?</a:t>
            </a:r>
            <a:endParaRPr lang="en-US" sz="53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604521"/>
            <a:ext cx="8126730" cy="795374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4500" dirty="0" smtClean="0">
                <a:latin typeface="Nirmala UI" pitchFamily="34" charset="0"/>
                <a:cs typeface="Nirmala UI" pitchFamily="34" charset="0"/>
              </a:rPr>
              <a:t>বাড়ির কাজঃ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2438400"/>
            <a:ext cx="9258300" cy="28728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6000" dirty="0" smtClean="0">
                <a:latin typeface="Nirmala UI" pitchFamily="34" charset="0"/>
                <a:cs typeface="Nirmala UI" pitchFamily="34" charset="0"/>
              </a:rPr>
              <a:t>১। পৃথিবী  গোল না হয়ে  সমতল হলে আবর্তনের ফলে সমগ্র  পৃথিবী কি হত? </a:t>
            </a:r>
            <a:endParaRPr lang="en-US" sz="60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5830" y="1640841"/>
            <a:ext cx="10389870" cy="1026207"/>
          </a:xfrm>
          <a:prstGeom prst="rect">
            <a:avLst/>
          </a:prstGeom>
          <a:solidFill>
            <a:srgbClr val="00B050"/>
          </a:solidFill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6000" dirty="0" smtClean="0">
                <a:latin typeface="Nirmala UI" pitchFamily="34" charset="0"/>
                <a:cs typeface="Nirmala UI" pitchFamily="34" charset="0"/>
              </a:rPr>
              <a:t>ধন্যবাদ – সবাইকে </a:t>
            </a:r>
            <a:endParaRPr lang="en-US" sz="60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ter lil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604520"/>
            <a:ext cx="10492740" cy="5872480"/>
          </a:xfrm>
          <a:prstGeom prst="flowChartDecision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52400" y="6019800"/>
            <a:ext cx="12496800" cy="161098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9800" dirty="0" smtClean="0">
                <a:solidFill>
                  <a:srgbClr val="FF0000"/>
                </a:solidFill>
                <a:latin typeface="Nirmala UI" pitchFamily="34" charset="0"/>
                <a:cs typeface="Nirmala UI" pitchFamily="34" charset="0"/>
              </a:rPr>
              <a:t>তোমরা </a:t>
            </a:r>
            <a:r>
              <a:rPr lang="bn-BD" sz="9800" dirty="0" smtClean="0">
                <a:solidFill>
                  <a:srgbClr val="FF0000"/>
                </a:solidFill>
                <a:latin typeface="Nirmala UI" pitchFamily="34" charset="0"/>
                <a:cs typeface="Nirmala UI" pitchFamily="34" charset="0"/>
              </a:rPr>
              <a:t>কেমন আছো </a:t>
            </a:r>
            <a:r>
              <a:rPr lang="bn-BD" sz="9800" dirty="0" smtClean="0">
                <a:solidFill>
                  <a:srgbClr val="FF0000"/>
                </a:solidFill>
                <a:latin typeface="Nirmala UI" pitchFamily="34" charset="0"/>
                <a:cs typeface="Nirmala UI" pitchFamily="34" charset="0"/>
              </a:rPr>
              <a:t>?</a:t>
            </a:r>
            <a:endParaRPr lang="bn-BD" sz="9800" dirty="0" smtClean="0">
              <a:solidFill>
                <a:srgbClr val="FF0000"/>
              </a:solidFill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5" y="259080"/>
            <a:ext cx="11727180" cy="953414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bn-BD" dirty="0" smtClean="0">
                <a:latin typeface="Nirmala UI" pitchFamily="34" charset="0"/>
                <a:cs typeface="Nirmala UI" pitchFamily="34" charset="0"/>
              </a:rPr>
              <a:t>পাঠ পরিচিতিঃ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2590800"/>
            <a:ext cx="5966460" cy="3022600"/>
          </a:xfrm>
          <a:solidFill>
            <a:srgbClr val="00B0F0"/>
          </a:solidFill>
        </p:spPr>
        <p:txBody>
          <a:bodyPr/>
          <a:lstStyle/>
          <a:p>
            <a:endParaRPr lang="bn-BD" dirty="0" smtClean="0">
              <a:latin typeface="Nirmala UI" pitchFamily="34" charset="0"/>
              <a:cs typeface="Nirmala UI" pitchFamily="34" charset="0"/>
            </a:endParaRPr>
          </a:p>
          <a:p>
            <a:r>
              <a:rPr lang="bn-BD" dirty="0" smtClean="0">
                <a:latin typeface="Nirmala UI" pitchFamily="34" charset="0"/>
                <a:cs typeface="Nirmala UI" pitchFamily="34" charset="0"/>
              </a:rPr>
              <a:t>মোঃবজলুর </a:t>
            </a:r>
            <a:r>
              <a:rPr lang="bn-BD" dirty="0" smtClean="0">
                <a:latin typeface="Nirmala UI" pitchFamily="34" charset="0"/>
                <a:cs typeface="Nirmala UI" pitchFamily="34" charset="0"/>
              </a:rPr>
              <a:t>রহমান</a:t>
            </a:r>
          </a:p>
          <a:p>
            <a:r>
              <a:rPr lang="bn-BD" sz="2000" dirty="0" smtClean="0">
                <a:latin typeface="Nirmala UI" pitchFamily="34" charset="0"/>
                <a:cs typeface="Nirmala UI" pitchFamily="34" charset="0"/>
              </a:rPr>
              <a:t>সহকারী শিক্ষক(কম্পিউটার</a:t>
            </a:r>
            <a:r>
              <a:rPr lang="bn-BD" sz="2200" dirty="0" smtClean="0">
                <a:latin typeface="Nirmala UI" pitchFamily="34" charset="0"/>
                <a:cs typeface="Nirmala UI" pitchFamily="34" charset="0"/>
              </a:rPr>
              <a:t>)</a:t>
            </a:r>
          </a:p>
          <a:p>
            <a:r>
              <a:rPr lang="bn-BD" sz="2200" dirty="0" smtClean="0">
                <a:latin typeface="Nirmala UI" pitchFamily="34" charset="0"/>
                <a:cs typeface="Nirmala UI" pitchFamily="34" charset="0"/>
              </a:rPr>
              <a:t>জয়নগর উচ্চ বিদ্যালয়।</a:t>
            </a:r>
          </a:p>
          <a:p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98030" y="2418080"/>
            <a:ext cx="5040630" cy="3281680"/>
          </a:xfrm>
          <a:solidFill>
            <a:srgbClr val="00B050"/>
          </a:solidFill>
        </p:spPr>
        <p:txBody>
          <a:bodyPr/>
          <a:lstStyle/>
          <a:p>
            <a:pPr>
              <a:buNone/>
            </a:pPr>
            <a:endParaRPr lang="bn-BD" dirty="0" smtClean="0"/>
          </a:p>
          <a:p>
            <a:pPr>
              <a:buNone/>
            </a:pPr>
            <a:r>
              <a:rPr lang="bn-BD" dirty="0" smtClean="0"/>
              <a:t> </a:t>
            </a:r>
            <a:r>
              <a:rPr lang="bn-BD" dirty="0" smtClean="0">
                <a:latin typeface="Nirmala UI" pitchFamily="34" charset="0"/>
                <a:cs typeface="Nirmala UI" pitchFamily="34" charset="0"/>
              </a:rPr>
              <a:t>বিষয়ঃ ভূগোল </a:t>
            </a:r>
          </a:p>
          <a:p>
            <a:pPr>
              <a:buNone/>
            </a:pPr>
            <a:r>
              <a:rPr lang="bn-BD" dirty="0" smtClean="0">
                <a:latin typeface="Nirmala UI" pitchFamily="34" charset="0"/>
                <a:cs typeface="Nirmala UI" pitchFamily="34" charset="0"/>
              </a:rPr>
              <a:t>শ্রেণীঃ নবম</a:t>
            </a:r>
          </a:p>
          <a:p>
            <a:pPr>
              <a:buNone/>
            </a:pPr>
            <a:r>
              <a:rPr lang="bn-BD" dirty="0" smtClean="0">
                <a:latin typeface="Nirmala UI" pitchFamily="34" charset="0"/>
                <a:cs typeface="Nirmala UI" pitchFamily="34" charset="0"/>
              </a:rPr>
              <a:t>পাঠঃ দিনরাত্রি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tebulb"/>
          <p:cNvSpPr>
            <a:spLocks noEditPoints="1" noChangeArrowheads="1"/>
          </p:cNvSpPr>
          <p:nvPr/>
        </p:nvSpPr>
        <p:spPr bwMode="auto">
          <a:xfrm>
            <a:off x="308610" y="1468120"/>
            <a:ext cx="3394710" cy="3886200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rc 8"/>
          <p:cNvSpPr/>
          <p:nvPr/>
        </p:nvSpPr>
        <p:spPr>
          <a:xfrm>
            <a:off x="5760720" y="949960"/>
            <a:ext cx="5554980" cy="3799840"/>
          </a:xfrm>
          <a:prstGeom prst="arc">
            <a:avLst>
              <a:gd name="adj1" fmla="val 17598023"/>
              <a:gd name="adj2" fmla="val 415586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10" name="L-Shape 9"/>
          <p:cNvSpPr/>
          <p:nvPr/>
        </p:nvSpPr>
        <p:spPr>
          <a:xfrm>
            <a:off x="9258300" y="4663440"/>
            <a:ext cx="925830" cy="863600"/>
          </a:xfrm>
          <a:prstGeom prst="corner">
            <a:avLst>
              <a:gd name="adj1" fmla="val 17677"/>
              <a:gd name="adj2" fmla="val 277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15" name="Moon 14"/>
          <p:cNvSpPr/>
          <p:nvPr/>
        </p:nvSpPr>
        <p:spPr>
          <a:xfrm flipH="1">
            <a:off x="8949690" y="1468120"/>
            <a:ext cx="1748790" cy="2763520"/>
          </a:xfrm>
          <a:prstGeom prst="moon">
            <a:avLst>
              <a:gd name="adj" fmla="val 87500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16" name="Moon 15"/>
          <p:cNvSpPr/>
          <p:nvPr/>
        </p:nvSpPr>
        <p:spPr>
          <a:xfrm>
            <a:off x="7303770" y="1468120"/>
            <a:ext cx="1645920" cy="2763520"/>
          </a:xfrm>
          <a:prstGeom prst="moon">
            <a:avLst>
              <a:gd name="adj" fmla="val 875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011930" y="2504440"/>
            <a:ext cx="144018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909060" y="2936240"/>
            <a:ext cx="164592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217670" y="2677160"/>
            <a:ext cx="164592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011930" y="1986280"/>
            <a:ext cx="164592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011930" y="2245360"/>
            <a:ext cx="925830" cy="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77490" y="4490721"/>
            <a:ext cx="2880360" cy="579931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100" dirty="0" smtClean="0"/>
              <a:t>বাল্প</a:t>
            </a:r>
            <a:endParaRPr lang="en-US" sz="3100" dirty="0"/>
          </a:p>
        </p:txBody>
      </p:sp>
      <p:sp>
        <p:nvSpPr>
          <p:cNvPr id="28" name="TextBox 27"/>
          <p:cNvSpPr txBox="1"/>
          <p:nvPr/>
        </p:nvSpPr>
        <p:spPr>
          <a:xfrm>
            <a:off x="9669780" y="4836161"/>
            <a:ext cx="2263140" cy="518375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2700" dirty="0" smtClean="0"/>
              <a:t>গোলক </a:t>
            </a:r>
            <a:endParaRPr lang="en-US" sz="2700" dirty="0"/>
          </a:p>
        </p:txBody>
      </p:sp>
      <p:sp>
        <p:nvSpPr>
          <p:cNvPr id="29" name="TextBox 28"/>
          <p:cNvSpPr txBox="1"/>
          <p:nvPr/>
        </p:nvSpPr>
        <p:spPr>
          <a:xfrm>
            <a:off x="925830" y="6045202"/>
            <a:ext cx="10389870" cy="579931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100" b="1" dirty="0" smtClean="0">
                <a:solidFill>
                  <a:srgbClr val="4D38E8"/>
                </a:solidFill>
                <a:latin typeface="Nirmala UI" pitchFamily="34" charset="0"/>
                <a:cs typeface="Nirmala UI" pitchFamily="34" charset="0"/>
              </a:rPr>
              <a:t>উপরে ছবি গুলো কিসের?  ছবিতে কি বুঝানো হয়েছে।</a:t>
            </a:r>
            <a:endParaRPr lang="en-US" sz="3100" b="1" dirty="0" smtClean="0">
              <a:solidFill>
                <a:srgbClr val="4D38E8"/>
              </a:solidFill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4.44444E-6 L 0.225 -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4600" y="518160"/>
            <a:ext cx="7068210" cy="1241650"/>
          </a:xfrm>
          <a:prstGeom prst="rect">
            <a:avLst/>
          </a:prstGeom>
          <a:solidFill>
            <a:srgbClr val="FFC000"/>
          </a:solidFill>
        </p:spPr>
        <p:txBody>
          <a:bodyPr wrap="none" lIns="101882" tIns="50941" rIns="101882" bIns="50941">
            <a:spAutoFit/>
          </a:bodyPr>
          <a:lstStyle/>
          <a:p>
            <a:pPr algn="ctr"/>
            <a:r>
              <a:rPr lang="bn-BD" sz="7400" dirty="0" smtClean="0">
                <a:latin typeface="Nirmala UI" pitchFamily="34" charset="0"/>
                <a:cs typeface="Nirmala UI" pitchFamily="34" charset="0"/>
              </a:rPr>
              <a:t>দিনরাত্রী সংঘটন </a:t>
            </a:r>
            <a:endParaRPr lang="en-US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3050" y="3281680"/>
            <a:ext cx="9978390" cy="2549701"/>
          </a:xfrm>
          <a:prstGeom prst="rect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এস এবার আমরা কিভাবে দিনরাত্রী  সঙ্ঘথিত হয় তা নিয়ে  আলোচনা করি । </a:t>
            </a:r>
            <a:endParaRPr lang="en-US" sz="53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0270" y="863602"/>
            <a:ext cx="8332470" cy="8569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4900" dirty="0" smtClean="0">
                <a:latin typeface="Nirmala UI" pitchFamily="34" charset="0"/>
                <a:cs typeface="Nirmala UI" pitchFamily="34" charset="0"/>
              </a:rPr>
              <a:t>শিখনফলঃ</a:t>
            </a:r>
            <a:endParaRPr lang="en-US" sz="4900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090" y="2331720"/>
            <a:ext cx="11109960" cy="499652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১। কক্ষ পথ কি তা বলতে পারবে ।</a:t>
            </a:r>
          </a:p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২। আহ্নিক গতি সম্পর্কে বলতে পারবে ।</a:t>
            </a:r>
          </a:p>
          <a:p>
            <a:r>
              <a:rPr lang="bn-BD" sz="5300" dirty="0" smtClean="0">
                <a:latin typeface="Nirmala UI" pitchFamily="34" charset="0"/>
                <a:cs typeface="Nirmala UI" pitchFamily="34" charset="0"/>
              </a:rPr>
              <a:t>৩। আহ্নিক গতির ফলে কিভাবে দিনরাত্রি সঙ্ঘথিত হয় তা বলতে পারবে । </a:t>
            </a:r>
            <a:endParaRPr lang="en-US" sz="53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954530" y="1295400"/>
            <a:ext cx="6377940" cy="4922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3" name="Sun 2"/>
          <p:cNvSpPr/>
          <p:nvPr/>
        </p:nvSpPr>
        <p:spPr>
          <a:xfrm>
            <a:off x="3806190" y="2763520"/>
            <a:ext cx="2571750" cy="198628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32020" y="3553984"/>
            <a:ext cx="1131570" cy="656875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600" dirty="0" smtClean="0">
                <a:latin typeface="Nirmala UI" pitchFamily="34" charset="0"/>
                <a:cs typeface="Nirmala UI" pitchFamily="34" charset="0"/>
              </a:rPr>
              <a:t>সূর্য</a:t>
            </a:r>
            <a:endParaRPr lang="en-US" sz="3600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995160" y="1381760"/>
            <a:ext cx="1748790" cy="224536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882" tIns="50941" rIns="101882" bIns="50941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00900" y="2331720"/>
            <a:ext cx="1337310" cy="579931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100" dirty="0" smtClean="0">
                <a:latin typeface="Nirmala UI" pitchFamily="34" charset="0"/>
                <a:cs typeface="Nirmala UI" pitchFamily="34" charset="0"/>
              </a:rPr>
              <a:t>পৃথিবী</a:t>
            </a:r>
            <a:endParaRPr lang="en-US" sz="3100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31570" y="6390642"/>
            <a:ext cx="9772650" cy="1210873"/>
          </a:xfrm>
          <a:prstGeom prst="rect">
            <a:avLst/>
          </a:prstGeom>
          <a:solidFill>
            <a:srgbClr val="00B05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3600" dirty="0" smtClean="0">
                <a:latin typeface="Nirmala UI" pitchFamily="34" charset="0"/>
                <a:cs typeface="Nirmala UI" pitchFamily="34" charset="0"/>
              </a:rPr>
              <a:t>উপরের ছবিটি  লক্ষ কর  । এবং নিচের প্রশ্নের উত্তর দাও। </a:t>
            </a:r>
            <a:endParaRPr lang="en-US" sz="3600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350" y="259081"/>
            <a:ext cx="8435340" cy="5799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3100" dirty="0" smtClean="0">
                <a:latin typeface="Nirmala UI" pitchFamily="34" charset="0"/>
                <a:cs typeface="Nirmala UI" pitchFamily="34" charset="0"/>
              </a:rPr>
              <a:t>কর্ম পত্র – ১ একক কাজ</a:t>
            </a:r>
            <a:endParaRPr lang="en-US" sz="31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22083 -0.15538 C -0.07865 -0.15538 0.0375 -0.01387 0.0375 0.16092 C 0.0375 0.33526 -0.07865 0.47723 -0.22083 0.47723 C -0.36337 0.47723 -0.47917 0.33526 -0.47917 0.16092 C -0.47917 -0.01387 -0.36337 -0.15538 -0.22083 -0.15538 Z " pathEditMode="relative" rAng="0" ptsTypes="fffff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22083 -0.17133 C -0.07865 -0.17133 0.0375 -0.02959 0.0375 0.14497 C 0.0375 0.31931 -0.07865 0.46128 -0.22083 0.46128 C -0.36337 0.46128 -0.47917 0.31931 -0.47917 0.14497 C -0.47917 -0.02959 -0.36337 -0.17133 -0.22083 -0.17133 Z " pathEditMode="relative" rAng="0" ptsTypes="fffff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3050" y="863600"/>
            <a:ext cx="8435340" cy="2565089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8000" dirty="0" smtClean="0">
                <a:latin typeface="Nirmala UI" pitchFamily="34" charset="0"/>
                <a:cs typeface="Nirmala UI" pitchFamily="34" charset="0"/>
              </a:rPr>
              <a:t>১। আবর্তন কী ?</a:t>
            </a:r>
          </a:p>
          <a:p>
            <a:r>
              <a:rPr lang="bn-BD" sz="8000" dirty="0" smtClean="0">
                <a:latin typeface="Nirmala UI" pitchFamily="34" charset="0"/>
                <a:cs typeface="Nirmala UI" pitchFamily="34" charset="0"/>
              </a:rPr>
              <a:t>২। কক্ষ পথ  কী ?  </a:t>
            </a:r>
            <a:endParaRPr lang="en-US" sz="80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3140" y="604522"/>
            <a:ext cx="7509510" cy="1333983"/>
          </a:xfrm>
          <a:prstGeom prst="rect">
            <a:avLst/>
          </a:prstGeom>
          <a:solidFill>
            <a:srgbClr val="00B0F0"/>
          </a:solidFill>
        </p:spPr>
        <p:txBody>
          <a:bodyPr wrap="square" lIns="101882" tIns="50941" rIns="101882" bIns="50941" rtlCol="0">
            <a:spAutoFit/>
          </a:bodyPr>
          <a:lstStyle/>
          <a:p>
            <a:pPr algn="ctr"/>
            <a:r>
              <a:rPr lang="bn-BD" sz="8000" dirty="0" smtClean="0">
                <a:latin typeface="Nirmala UI" pitchFamily="34" charset="0"/>
                <a:cs typeface="Nirmala UI" pitchFamily="34" charset="0"/>
              </a:rPr>
              <a:t>সম্ভাব্য  উত্তর </a:t>
            </a:r>
            <a:endParaRPr lang="en-US" sz="3600" dirty="0">
              <a:latin typeface="Nirmala UI" pitchFamily="34" charset="0"/>
              <a:cs typeface="Nirmala U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5830" y="2590800"/>
            <a:ext cx="10698480" cy="3180643"/>
          </a:xfrm>
          <a:prstGeom prst="rect">
            <a:avLst/>
          </a:prstGeom>
          <a:solidFill>
            <a:srgbClr val="FFFF00"/>
          </a:solidFill>
        </p:spPr>
        <p:txBody>
          <a:bodyPr wrap="square" lIns="101882" tIns="50941" rIns="101882" bIns="50941" rtlCol="0">
            <a:spAutoFit/>
          </a:bodyPr>
          <a:lstStyle/>
          <a:p>
            <a:r>
              <a:rPr lang="bn-BD" sz="4000" dirty="0" smtClean="0">
                <a:latin typeface="Nirmala UI" pitchFamily="34" charset="0"/>
                <a:cs typeface="Nirmala UI" pitchFamily="34" charset="0"/>
              </a:rPr>
              <a:t>১। পৃথিবীর নিজ মেরুরেখারর  ওপর পাক খাওয়াটাই হচ্ছে পৃথিবীর আবর্তন গতি । </a:t>
            </a:r>
          </a:p>
          <a:p>
            <a:r>
              <a:rPr lang="bn-BD" sz="4000" dirty="0" smtClean="0">
                <a:latin typeface="Nirmala UI" pitchFamily="34" charset="0"/>
                <a:cs typeface="Nirmala UI" pitchFamily="34" charset="0"/>
              </a:rPr>
              <a:t>২।  যে নিদিষ্ট ঊপবৃতাকার কাল্পনিক রেখার ওপর দিয়ে পৃথিবী সূর্যরে চারদিকে পরিক্রমণ করছে তাকেই কক্ষপথ বলে। </a:t>
            </a:r>
            <a:endParaRPr lang="en-US" sz="2700" dirty="0">
              <a:latin typeface="Nirmala UI" pitchFamily="34" charset="0"/>
              <a:cs typeface="Nirmala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NikoshBan">
      <a:majorFont>
        <a:latin typeface="NikoshBand"/>
        <a:ea typeface=""/>
        <a:cs typeface="NikoshBan"/>
      </a:majorFont>
      <a:minorFont>
        <a:latin typeface="NikoshBan"/>
        <a:ea typeface=""/>
        <a:cs typeface="NikoshBa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348</TotalTime>
  <Words>202</Words>
  <Application>Microsoft Office PowerPoint</Application>
  <PresentationFormat>Custom</PresentationFormat>
  <Paragraphs>44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Trek</vt:lpstr>
      <vt:lpstr>Slide 1</vt:lpstr>
      <vt:lpstr>Slide 2</vt:lpstr>
      <vt:lpstr>পাঠ পরিচিতিঃ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DOEL</cp:lastModifiedBy>
  <cp:revision>52</cp:revision>
  <dcterms:created xsi:type="dcterms:W3CDTF">2006-08-16T00:00:00Z</dcterms:created>
  <dcterms:modified xsi:type="dcterms:W3CDTF">2013-05-20T00:15:56Z</dcterms:modified>
</cp:coreProperties>
</file>